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sldIdLst>
    <p:sldId id="256" r:id="rId5"/>
    <p:sldId id="257" r:id="rId6"/>
    <p:sldId id="258" r:id="rId7"/>
    <p:sldId id="260" r:id="rId8"/>
    <p:sldId id="261" r:id="rId9"/>
    <p:sldId id="262" r:id="rId10"/>
    <p:sldId id="263" r:id="rId11"/>
    <p:sldId id="264" r:id="rId12"/>
    <p:sldId id="265" r:id="rId13"/>
    <p:sldId id="259" r:id="rId1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E25D0178-9859-451D-B71A-8B3C2483CA9E}" v="4" dt="2022-06-06T10:01:19.01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000" autoAdjust="0"/>
    <p:restoredTop sz="94660"/>
  </p:normalViewPr>
  <p:slideViewPr>
    <p:cSldViewPr snapToGrid="0">
      <p:cViewPr varScale="1">
        <p:scale>
          <a:sx n="92" d="100"/>
          <a:sy n="92" d="100"/>
        </p:scale>
        <p:origin x="106" y="14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presProps" Target="presProps.xml"/><Relationship Id="rId10" Type="http://schemas.openxmlformats.org/officeDocument/2006/relationships/slide" Target="slides/slide6.xml"/><Relationship Id="rId19" Type="http://schemas.microsoft.com/office/2016/11/relationships/changesInfo" Target="changesInfos/changesInfo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Rita Visigalli" userId="fd3063fa-db05-4ad0-bfae-14077cb493e8" providerId="ADAL" clId="{E25D0178-9859-451D-B71A-8B3C2483CA9E}"/>
    <pc:docChg chg="modSld">
      <pc:chgData name="Rita Visigalli" userId="fd3063fa-db05-4ad0-bfae-14077cb493e8" providerId="ADAL" clId="{E25D0178-9859-451D-B71A-8B3C2483CA9E}" dt="2022-06-06T10:01:19.012" v="3"/>
      <pc:docMkLst>
        <pc:docMk/>
      </pc:docMkLst>
      <pc:sldChg chg="setBg">
        <pc:chgData name="Rita Visigalli" userId="fd3063fa-db05-4ad0-bfae-14077cb493e8" providerId="ADAL" clId="{E25D0178-9859-451D-B71A-8B3C2483CA9E}" dt="2022-06-06T10:01:06.460" v="1"/>
        <pc:sldMkLst>
          <pc:docMk/>
          <pc:sldMk cId="1467284654" sldId="256"/>
        </pc:sldMkLst>
      </pc:sldChg>
      <pc:sldChg chg="setBg">
        <pc:chgData name="Rita Visigalli" userId="fd3063fa-db05-4ad0-bfae-14077cb493e8" providerId="ADAL" clId="{E25D0178-9859-451D-B71A-8B3C2483CA9E}" dt="2022-06-06T10:01:19.012" v="3"/>
        <pc:sldMkLst>
          <pc:docMk/>
          <pc:sldMk cId="2905941455" sldId="259"/>
        </pc:sldMkLst>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it-IT"/>
              <a:t>Fare clic per modificare lo stile del titolo dello schema</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endParaRPr lang="en-US" dirty="0"/>
          </a:p>
        </p:txBody>
      </p:sp>
      <p:sp>
        <p:nvSpPr>
          <p:cNvPr id="4" name="Date Placeholder 3"/>
          <p:cNvSpPr>
            <a:spLocks noGrp="1"/>
          </p:cNvSpPr>
          <p:nvPr>
            <p:ph type="dt" sz="half" idx="10"/>
          </p:nvPr>
        </p:nvSpPr>
        <p:spPr/>
        <p:txBody>
          <a:bodyPr/>
          <a:lstStyle/>
          <a:p>
            <a:fld id="{C9096CB1-2F37-4A7D-8F42-550B369B80A0}" type="datetimeFigureOut">
              <a:rPr lang="it-IT" smtClean="0"/>
              <a:t>06/06/2022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8989816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C9096CB1-2F37-4A7D-8F42-550B369B80A0}" type="datetimeFigureOut">
              <a:rPr lang="it-IT" smtClean="0"/>
              <a:t>06/06/2022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40924009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1_Titolo e testo vertical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it-IT"/>
              <a:t>Fare clic per modificare lo stile del titolo dello schema</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C9096CB1-2F37-4A7D-8F42-550B369B80A0}" type="datetimeFigureOut">
              <a:rPr lang="it-IT" smtClean="0"/>
              <a:t>06/06/2022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27890629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10"/>
          </p:nvPr>
        </p:nvSpPr>
        <p:spPr/>
        <p:txBody>
          <a:bodyPr/>
          <a:lstStyle/>
          <a:p>
            <a:fld id="{C9096CB1-2F37-4A7D-8F42-550B369B80A0}" type="datetimeFigureOut">
              <a:rPr lang="it-IT" smtClean="0"/>
              <a:t>06/06/2022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3731139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it-IT"/>
              <a:t>Fare clic per modificare lo stile del titolo dello schema</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Date Placeholder 3"/>
          <p:cNvSpPr>
            <a:spLocks noGrp="1"/>
          </p:cNvSpPr>
          <p:nvPr>
            <p:ph type="dt" sz="half" idx="10"/>
          </p:nvPr>
        </p:nvSpPr>
        <p:spPr/>
        <p:txBody>
          <a:bodyPr/>
          <a:lstStyle/>
          <a:p>
            <a:fld id="{C9096CB1-2F37-4A7D-8F42-550B369B80A0}" type="datetimeFigureOut">
              <a:rPr lang="it-IT" smtClean="0"/>
              <a:t>06/06/2022</a:t>
            </a:fld>
            <a:endParaRPr lang="it-IT"/>
          </a:p>
        </p:txBody>
      </p:sp>
      <p:sp>
        <p:nvSpPr>
          <p:cNvPr id="5" name="Footer Placeholder 4"/>
          <p:cNvSpPr>
            <a:spLocks noGrp="1"/>
          </p:cNvSpPr>
          <p:nvPr>
            <p:ph type="ftr" sz="quarter" idx="11"/>
          </p:nvPr>
        </p:nvSpPr>
        <p:spPr/>
        <p:txBody>
          <a:bodyPr/>
          <a:lstStyle/>
          <a:p>
            <a:endParaRPr lang="it-IT"/>
          </a:p>
        </p:txBody>
      </p:sp>
      <p:sp>
        <p:nvSpPr>
          <p:cNvPr id="6" name="Slide Number Placeholder 5"/>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2455388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Date Placeholder 4"/>
          <p:cNvSpPr>
            <a:spLocks noGrp="1"/>
          </p:cNvSpPr>
          <p:nvPr>
            <p:ph type="dt" sz="half" idx="10"/>
          </p:nvPr>
        </p:nvSpPr>
        <p:spPr/>
        <p:txBody>
          <a:bodyPr/>
          <a:lstStyle/>
          <a:p>
            <a:fld id="{C9096CB1-2F37-4A7D-8F42-550B369B80A0}" type="datetimeFigureOut">
              <a:rPr lang="it-IT" smtClean="0"/>
              <a:t>06/06/2022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32015408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Content Placeholder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Content Placeholder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7" name="Date Placeholder 6"/>
          <p:cNvSpPr>
            <a:spLocks noGrp="1"/>
          </p:cNvSpPr>
          <p:nvPr>
            <p:ph type="dt" sz="half" idx="10"/>
          </p:nvPr>
        </p:nvSpPr>
        <p:spPr/>
        <p:txBody>
          <a:bodyPr/>
          <a:lstStyle/>
          <a:p>
            <a:fld id="{C9096CB1-2F37-4A7D-8F42-550B369B80A0}" type="datetimeFigureOut">
              <a:rPr lang="it-IT" smtClean="0"/>
              <a:t>06/06/2022</a:t>
            </a:fld>
            <a:endParaRPr lang="it-IT"/>
          </a:p>
        </p:txBody>
      </p:sp>
      <p:sp>
        <p:nvSpPr>
          <p:cNvPr id="8" name="Footer Placeholder 7"/>
          <p:cNvSpPr>
            <a:spLocks noGrp="1"/>
          </p:cNvSpPr>
          <p:nvPr>
            <p:ph type="ftr" sz="quarter" idx="11"/>
          </p:nvPr>
        </p:nvSpPr>
        <p:spPr/>
        <p:txBody>
          <a:bodyPr/>
          <a:lstStyle/>
          <a:p>
            <a:endParaRPr lang="it-IT"/>
          </a:p>
        </p:txBody>
      </p:sp>
      <p:sp>
        <p:nvSpPr>
          <p:cNvPr id="9" name="Slide Number Placeholder 8"/>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165308680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it-IT"/>
              <a:t>Fare clic per modificare lo stile del titolo dello schema</a:t>
            </a:r>
            <a:endParaRPr lang="en-US" dirty="0"/>
          </a:p>
        </p:txBody>
      </p:sp>
      <p:sp>
        <p:nvSpPr>
          <p:cNvPr id="3" name="Date Placeholder 2"/>
          <p:cNvSpPr>
            <a:spLocks noGrp="1"/>
          </p:cNvSpPr>
          <p:nvPr>
            <p:ph type="dt" sz="half" idx="10"/>
          </p:nvPr>
        </p:nvSpPr>
        <p:spPr/>
        <p:txBody>
          <a:bodyPr/>
          <a:lstStyle/>
          <a:p>
            <a:fld id="{C9096CB1-2F37-4A7D-8F42-550B369B80A0}" type="datetimeFigureOut">
              <a:rPr lang="it-IT" smtClean="0"/>
              <a:t>06/06/2022</a:t>
            </a:fld>
            <a:endParaRPr lang="it-IT"/>
          </a:p>
        </p:txBody>
      </p:sp>
      <p:sp>
        <p:nvSpPr>
          <p:cNvPr id="4" name="Footer Placeholder 3"/>
          <p:cNvSpPr>
            <a:spLocks noGrp="1"/>
          </p:cNvSpPr>
          <p:nvPr>
            <p:ph type="ftr" sz="quarter" idx="11"/>
          </p:nvPr>
        </p:nvSpPr>
        <p:spPr/>
        <p:txBody>
          <a:bodyPr/>
          <a:lstStyle/>
          <a:p>
            <a:endParaRPr lang="it-IT"/>
          </a:p>
        </p:txBody>
      </p:sp>
      <p:sp>
        <p:nvSpPr>
          <p:cNvPr id="5" name="Slide Number Placeholder 4"/>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237584088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9096CB1-2F37-4A7D-8F42-550B369B80A0}" type="datetimeFigureOut">
              <a:rPr lang="it-IT" smtClean="0"/>
              <a:t>06/06/2022</a:t>
            </a:fld>
            <a:endParaRPr lang="it-IT"/>
          </a:p>
        </p:txBody>
      </p:sp>
      <p:sp>
        <p:nvSpPr>
          <p:cNvPr id="3" name="Footer Placeholder 2"/>
          <p:cNvSpPr>
            <a:spLocks noGrp="1"/>
          </p:cNvSpPr>
          <p:nvPr>
            <p:ph type="ftr" sz="quarter" idx="11"/>
          </p:nvPr>
        </p:nvSpPr>
        <p:spPr/>
        <p:txBody>
          <a:bodyPr/>
          <a:lstStyle/>
          <a:p>
            <a:endParaRPr lang="it-IT"/>
          </a:p>
        </p:txBody>
      </p:sp>
      <p:sp>
        <p:nvSpPr>
          <p:cNvPr id="4" name="Slide Number Placeholder 3"/>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36668174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C9096CB1-2F37-4A7D-8F42-550B369B80A0}" type="datetimeFigureOut">
              <a:rPr lang="it-IT" smtClean="0"/>
              <a:t>06/06/2022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39827107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it-IT"/>
              <a:t>Fare clic per modificare lo stile del titolo dello schema</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it-IT"/>
              <a:t>Fare clic sull'icona per inserire un'immagine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Date Placeholder 4"/>
          <p:cNvSpPr>
            <a:spLocks noGrp="1"/>
          </p:cNvSpPr>
          <p:nvPr>
            <p:ph type="dt" sz="half" idx="10"/>
          </p:nvPr>
        </p:nvSpPr>
        <p:spPr/>
        <p:txBody>
          <a:bodyPr/>
          <a:lstStyle/>
          <a:p>
            <a:fld id="{C9096CB1-2F37-4A7D-8F42-550B369B80A0}" type="datetimeFigureOut">
              <a:rPr lang="it-IT" smtClean="0"/>
              <a:t>06/06/2022</a:t>
            </a:fld>
            <a:endParaRPr lang="it-IT"/>
          </a:p>
        </p:txBody>
      </p:sp>
      <p:sp>
        <p:nvSpPr>
          <p:cNvPr id="6" name="Footer Placeholder 5"/>
          <p:cNvSpPr>
            <a:spLocks noGrp="1"/>
          </p:cNvSpPr>
          <p:nvPr>
            <p:ph type="ftr" sz="quarter" idx="11"/>
          </p:nvPr>
        </p:nvSpPr>
        <p:spPr/>
        <p:txBody>
          <a:bodyPr/>
          <a:lstStyle/>
          <a:p>
            <a:endParaRPr lang="it-IT"/>
          </a:p>
        </p:txBody>
      </p:sp>
      <p:sp>
        <p:nvSpPr>
          <p:cNvPr id="7" name="Slide Number Placeholder 6"/>
          <p:cNvSpPr>
            <a:spLocks noGrp="1"/>
          </p:cNvSpPr>
          <p:nvPr>
            <p:ph type="sldNum" sz="quarter" idx="12"/>
          </p:nvPr>
        </p:nvSpPr>
        <p:spPr/>
        <p:txBody>
          <a:bodyPr/>
          <a:lstStyle/>
          <a:p>
            <a:fld id="{10AF6AC7-B9C3-4A53-8654-B8843A15B11E}" type="slidenum">
              <a:rPr lang="it-IT" smtClean="0"/>
              <a:t>‹N›</a:t>
            </a:fld>
            <a:endParaRPr lang="it-IT"/>
          </a:p>
        </p:txBody>
      </p:sp>
    </p:spTree>
    <p:extLst>
      <p:ext uri="{BB962C8B-B14F-4D97-AF65-F5344CB8AC3E}">
        <p14:creationId xmlns:p14="http://schemas.microsoft.com/office/powerpoint/2010/main" val="11891385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lo stile del titolo dello schema</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9096CB1-2F37-4A7D-8F42-550B369B80A0}" type="datetimeFigureOut">
              <a:rPr lang="it-IT" smtClean="0"/>
              <a:t>06/06/2022</a:t>
            </a:fld>
            <a:endParaRPr lang="it-IT"/>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0AF6AC7-B9C3-4A53-8654-B8843A15B11E}" type="slidenum">
              <a:rPr lang="it-IT" smtClean="0"/>
              <a:t>‹N›</a:t>
            </a:fld>
            <a:endParaRPr lang="it-IT"/>
          </a:p>
        </p:txBody>
      </p:sp>
    </p:spTree>
    <p:extLst>
      <p:ext uri="{BB962C8B-B14F-4D97-AF65-F5344CB8AC3E}">
        <p14:creationId xmlns:p14="http://schemas.microsoft.com/office/powerpoint/2010/main" val="356538666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65FCDE60-F68B-4128-BEB4-D06642235FEC}"/>
              </a:ext>
            </a:extLst>
          </p:cNvPr>
          <p:cNvSpPr txBox="1"/>
          <p:nvPr/>
        </p:nvSpPr>
        <p:spPr>
          <a:xfrm>
            <a:off x="6653842" y="2828835"/>
            <a:ext cx="5129841" cy="1569660"/>
          </a:xfrm>
          <a:prstGeom prst="rect">
            <a:avLst/>
          </a:prstGeom>
          <a:noFill/>
        </p:spPr>
        <p:txBody>
          <a:bodyPr wrap="square" rtlCol="0">
            <a:spAutoFit/>
          </a:bodyPr>
          <a:lstStyle/>
          <a:p>
            <a:pPr algn="l"/>
            <a:r>
              <a:rPr lang="en-US" sz="2400" b="1" i="0" dirty="0">
                <a:solidFill>
                  <a:schemeClr val="accent5">
                    <a:lumMod val="50000"/>
                  </a:schemeClr>
                </a:solidFill>
                <a:effectLst/>
                <a:latin typeface="Comfortaa" pitchFamily="2" charset="0"/>
              </a:rPr>
              <a:t>XXXXXX</a:t>
            </a:r>
          </a:p>
          <a:p>
            <a:pPr algn="l"/>
            <a:r>
              <a:rPr lang="en-US" sz="2400" b="1" dirty="0">
                <a:solidFill>
                  <a:schemeClr val="accent5">
                    <a:lumMod val="50000"/>
                  </a:schemeClr>
                </a:solidFill>
                <a:latin typeface="Comfortaa" pitchFamily="2" charset="0"/>
              </a:rPr>
              <a:t>XXXXXX</a:t>
            </a:r>
          </a:p>
          <a:p>
            <a:pPr algn="l"/>
            <a:r>
              <a:rPr lang="en-US" sz="2400" b="1" i="0" dirty="0">
                <a:solidFill>
                  <a:schemeClr val="accent5">
                    <a:lumMod val="50000"/>
                  </a:schemeClr>
                </a:solidFill>
                <a:effectLst/>
                <a:latin typeface="Comfortaa" pitchFamily="2" charset="0"/>
              </a:rPr>
              <a:t>XXXXXX</a:t>
            </a:r>
          </a:p>
          <a:p>
            <a:endParaRPr lang="it-IT" sz="2400" dirty="0">
              <a:solidFill>
                <a:schemeClr val="accent5">
                  <a:lumMod val="50000"/>
                </a:schemeClr>
              </a:solidFill>
              <a:latin typeface="Comfortaa" panose="00000500000000000000" pitchFamily="2" charset="0"/>
            </a:endParaRPr>
          </a:p>
        </p:txBody>
      </p:sp>
    </p:spTree>
    <p:extLst>
      <p:ext uri="{BB962C8B-B14F-4D97-AF65-F5344CB8AC3E}">
        <p14:creationId xmlns:p14="http://schemas.microsoft.com/office/powerpoint/2010/main" val="14672846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CasellaDiTesto 1">
            <a:extLst>
              <a:ext uri="{FF2B5EF4-FFF2-40B4-BE49-F238E27FC236}">
                <a16:creationId xmlns:a16="http://schemas.microsoft.com/office/drawing/2014/main" id="{3CB0DFA1-7D97-4720-B99B-27068610F1BF}"/>
              </a:ext>
            </a:extLst>
          </p:cNvPr>
          <p:cNvSpPr txBox="1"/>
          <p:nvPr/>
        </p:nvSpPr>
        <p:spPr>
          <a:xfrm>
            <a:off x="2355011" y="4435694"/>
            <a:ext cx="7481978" cy="461665"/>
          </a:xfrm>
          <a:prstGeom prst="rect">
            <a:avLst/>
          </a:prstGeom>
          <a:noFill/>
        </p:spPr>
        <p:txBody>
          <a:bodyPr wrap="square" rtlCol="0">
            <a:spAutoFit/>
          </a:bodyPr>
          <a:lstStyle/>
          <a:p>
            <a:pPr algn="ctr"/>
            <a:r>
              <a:rPr lang="it-IT" sz="2400" dirty="0">
                <a:solidFill>
                  <a:schemeClr val="accent5">
                    <a:lumMod val="50000"/>
                  </a:schemeClr>
                </a:solidFill>
                <a:latin typeface="Comfortaa" panose="00000500000000000000" pitchFamily="2" charset="0"/>
              </a:rPr>
              <a:t>Thanks for the </a:t>
            </a:r>
            <a:r>
              <a:rPr lang="it-IT" sz="2400" dirty="0" err="1">
                <a:solidFill>
                  <a:schemeClr val="accent5">
                    <a:lumMod val="50000"/>
                  </a:schemeClr>
                </a:solidFill>
                <a:latin typeface="Comfortaa" panose="00000500000000000000" pitchFamily="2" charset="0"/>
              </a:rPr>
              <a:t>attention</a:t>
            </a:r>
            <a:endParaRPr lang="it-IT" sz="2400" dirty="0">
              <a:solidFill>
                <a:schemeClr val="accent5">
                  <a:lumMod val="50000"/>
                </a:schemeClr>
              </a:solidFill>
              <a:latin typeface="Comfortaa" panose="00000500000000000000" pitchFamily="2" charset="0"/>
            </a:endParaRPr>
          </a:p>
        </p:txBody>
      </p:sp>
    </p:spTree>
    <p:extLst>
      <p:ext uri="{BB962C8B-B14F-4D97-AF65-F5344CB8AC3E}">
        <p14:creationId xmlns:p14="http://schemas.microsoft.com/office/powerpoint/2010/main" val="29059414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magine 3">
            <a:extLst>
              <a:ext uri="{FF2B5EF4-FFF2-40B4-BE49-F238E27FC236}">
                <a16:creationId xmlns:a16="http://schemas.microsoft.com/office/drawing/2014/main" id="{F36FE4D5-3356-4C17-80EF-DDFAAD607B07}"/>
              </a:ext>
            </a:extLst>
          </p:cNvPr>
          <p:cNvPicPr>
            <a:picLocks noChangeAspect="1"/>
          </p:cNvPicPr>
          <p:nvPr/>
        </p:nvPicPr>
        <p:blipFill rotWithShape="1">
          <a:blip r:embed="rId2">
            <a:extLst>
              <a:ext uri="{28A0092B-C50C-407E-A947-70E740481C1C}">
                <a14:useLocalDpi xmlns:a14="http://schemas.microsoft.com/office/drawing/2010/main" val="0"/>
              </a:ext>
            </a:extLst>
          </a:blip>
          <a:srcRect l="15229" t="1540" r="10829"/>
          <a:stretch/>
        </p:blipFill>
        <p:spPr>
          <a:xfrm>
            <a:off x="0" y="0"/>
            <a:ext cx="5852160" cy="5844538"/>
          </a:xfrm>
          <a:prstGeom prst="rect">
            <a:avLst/>
          </a:prstGeom>
        </p:spPr>
      </p:pic>
      <p:sp>
        <p:nvSpPr>
          <p:cNvPr id="5" name="CasellaDiTesto 4">
            <a:extLst>
              <a:ext uri="{FF2B5EF4-FFF2-40B4-BE49-F238E27FC236}">
                <a16:creationId xmlns:a16="http://schemas.microsoft.com/office/drawing/2014/main" id="{4A331389-BA04-4B29-B6F2-985264B94B80}"/>
              </a:ext>
            </a:extLst>
          </p:cNvPr>
          <p:cNvSpPr txBox="1"/>
          <p:nvPr/>
        </p:nvSpPr>
        <p:spPr>
          <a:xfrm>
            <a:off x="6096000" y="932987"/>
            <a:ext cx="5708072" cy="369332"/>
          </a:xfrm>
          <a:prstGeom prst="rect">
            <a:avLst/>
          </a:prstGeom>
          <a:noFill/>
        </p:spPr>
        <p:txBody>
          <a:bodyPr wrap="square" rtlCol="0">
            <a:spAutoFit/>
          </a:bodyPr>
          <a:lstStyle/>
          <a:p>
            <a:pPr algn="just"/>
            <a:r>
              <a:rPr lang="en-US" b="1" i="0" dirty="0">
                <a:solidFill>
                  <a:schemeClr val="accent5">
                    <a:lumMod val="50000"/>
                  </a:schemeClr>
                </a:solidFill>
                <a:effectLst/>
                <a:latin typeface="Comfortaa" pitchFamily="2" charset="0"/>
              </a:rPr>
              <a:t>WE HAVE A PROBLEM!</a:t>
            </a:r>
          </a:p>
        </p:txBody>
      </p:sp>
      <p:sp>
        <p:nvSpPr>
          <p:cNvPr id="6" name="CasellaDiTesto 5">
            <a:extLst>
              <a:ext uri="{FF2B5EF4-FFF2-40B4-BE49-F238E27FC236}">
                <a16:creationId xmlns:a16="http://schemas.microsoft.com/office/drawing/2014/main" id="{88DF2F7D-C86A-48B0-9C99-7EDD90DBE656}"/>
              </a:ext>
            </a:extLst>
          </p:cNvPr>
          <p:cNvSpPr txBox="1"/>
          <p:nvPr/>
        </p:nvSpPr>
        <p:spPr>
          <a:xfrm>
            <a:off x="6096000" y="2924231"/>
            <a:ext cx="5708072" cy="1292662"/>
          </a:xfrm>
          <a:prstGeom prst="rect">
            <a:avLst/>
          </a:prstGeom>
          <a:noFill/>
        </p:spPr>
        <p:txBody>
          <a:bodyPr wrap="square" rtlCol="0">
            <a:spAutoFit/>
          </a:bodyPr>
          <a:lstStyle/>
          <a:p>
            <a:pPr algn="just"/>
            <a:r>
              <a:rPr lang="en-US" sz="1300" b="1" i="0" dirty="0">
                <a:solidFill>
                  <a:srgbClr val="58BFD1"/>
                </a:solidFill>
                <a:effectLst/>
                <a:latin typeface="Montserrat" panose="00000500000000000000" pitchFamily="2" charset="0"/>
              </a:rPr>
              <a:t>HOW?</a:t>
            </a:r>
            <a:r>
              <a:rPr lang="en-US" sz="1300" b="0" i="0" dirty="0">
                <a:solidFill>
                  <a:srgbClr val="5C6668"/>
                </a:solidFill>
                <a:effectLst/>
                <a:latin typeface="Montserrat" panose="00000500000000000000" pitchFamily="2" charset="0"/>
              </a:rPr>
              <a:t> By implementing two innovative technologies designed to remove litter in previously identified accumulation hotspots. Our technologies – a underwater cable robot and a Bubble Barrier – will be tested in the rivers of Portugal and Italy, removing litter both from the seabed and the water column and preventing it from reaching the sea.</a:t>
            </a:r>
          </a:p>
        </p:txBody>
      </p:sp>
      <p:sp>
        <p:nvSpPr>
          <p:cNvPr id="7" name="CasellaDiTesto 6">
            <a:extLst>
              <a:ext uri="{FF2B5EF4-FFF2-40B4-BE49-F238E27FC236}">
                <a16:creationId xmlns:a16="http://schemas.microsoft.com/office/drawing/2014/main" id="{FC8D9B2B-604E-4E58-9BD5-FAEE18FE6586}"/>
              </a:ext>
            </a:extLst>
          </p:cNvPr>
          <p:cNvSpPr txBox="1"/>
          <p:nvPr/>
        </p:nvSpPr>
        <p:spPr>
          <a:xfrm>
            <a:off x="6096000" y="4361478"/>
            <a:ext cx="5708072" cy="1369606"/>
          </a:xfrm>
          <a:prstGeom prst="rect">
            <a:avLst/>
          </a:prstGeom>
          <a:noFill/>
        </p:spPr>
        <p:txBody>
          <a:bodyPr wrap="square" rtlCol="0">
            <a:spAutoFit/>
          </a:bodyPr>
          <a:lstStyle/>
          <a:p>
            <a:pPr algn="just"/>
            <a:r>
              <a:rPr lang="en-US" sz="1300" b="1" i="0" dirty="0">
                <a:solidFill>
                  <a:srgbClr val="58BFD1"/>
                </a:solidFill>
                <a:effectLst/>
                <a:latin typeface="Montserrat" panose="00000500000000000000" pitchFamily="2" charset="0"/>
              </a:rPr>
              <a:t>WHAT’S NEXT?</a:t>
            </a:r>
            <a:r>
              <a:rPr lang="en-US" sz="1300" b="1" i="0" dirty="0">
                <a:solidFill>
                  <a:srgbClr val="5C6668"/>
                </a:solidFill>
                <a:effectLst/>
                <a:latin typeface="Montserrat" panose="00000500000000000000" pitchFamily="2" charset="0"/>
              </a:rPr>
              <a:t> </a:t>
            </a:r>
            <a:r>
              <a:rPr lang="en-US" sz="1300" b="0" i="0" dirty="0">
                <a:solidFill>
                  <a:srgbClr val="5C6668"/>
                </a:solidFill>
                <a:effectLst/>
                <a:latin typeface="Montserrat" panose="00000500000000000000" pitchFamily="2" charset="0"/>
              </a:rPr>
              <a:t>We don’t want waste to remain waste: collected litter will be recycled and put back into the market through the form of chemical precursors, polymers and materials that can be part of the industrial chain. In this way, litter will become a new resource, within a circular economy perspective.</a:t>
            </a:r>
          </a:p>
          <a:p>
            <a:endParaRPr lang="en-US" dirty="0"/>
          </a:p>
        </p:txBody>
      </p:sp>
      <p:sp>
        <p:nvSpPr>
          <p:cNvPr id="8" name="CasellaDiTesto 7">
            <a:extLst>
              <a:ext uri="{FF2B5EF4-FFF2-40B4-BE49-F238E27FC236}">
                <a16:creationId xmlns:a16="http://schemas.microsoft.com/office/drawing/2014/main" id="{095CC200-82EA-42DB-BDFC-A418B53C4637}"/>
              </a:ext>
            </a:extLst>
          </p:cNvPr>
          <p:cNvSpPr txBox="1"/>
          <p:nvPr/>
        </p:nvSpPr>
        <p:spPr>
          <a:xfrm>
            <a:off x="6096000" y="1466944"/>
            <a:ext cx="5708072" cy="1292662"/>
          </a:xfrm>
          <a:prstGeom prst="rect">
            <a:avLst/>
          </a:prstGeom>
          <a:noFill/>
        </p:spPr>
        <p:txBody>
          <a:bodyPr wrap="square" rtlCol="0">
            <a:spAutoFit/>
          </a:bodyPr>
          <a:lstStyle/>
          <a:p>
            <a:pPr algn="just"/>
            <a:r>
              <a:rPr lang="en-US" sz="1300" b="0" i="0" dirty="0">
                <a:solidFill>
                  <a:srgbClr val="5C6668"/>
                </a:solidFill>
                <a:effectLst/>
                <a:latin typeface="Montserrat" panose="00000500000000000000" pitchFamily="2" charset="0"/>
              </a:rPr>
              <a:t>Increasing amounts of litter are ending up in the world’s rivers and oceans, harming the health of ecosystems and animals when they become trapped or swallow the litter. Human health is also at risk, as plastics may break down into smaller pieces that may subsequently end up in our food.</a:t>
            </a:r>
          </a:p>
          <a:p>
            <a:pPr algn="just"/>
            <a:r>
              <a:rPr lang="en-US" sz="1300" b="1" i="0" dirty="0">
                <a:solidFill>
                  <a:srgbClr val="5C6668"/>
                </a:solidFill>
                <a:effectLst/>
                <a:latin typeface="Montserrat" panose="00000500000000000000" pitchFamily="2" charset="0"/>
              </a:rPr>
              <a:t>We, at the MAELSTROM project, want to do something about it!</a:t>
            </a:r>
          </a:p>
        </p:txBody>
      </p:sp>
    </p:spTree>
    <p:extLst>
      <p:ext uri="{BB962C8B-B14F-4D97-AF65-F5344CB8AC3E}">
        <p14:creationId xmlns:p14="http://schemas.microsoft.com/office/powerpoint/2010/main" val="1745025033"/>
      </p:ext>
    </p:extLst>
  </p:cSld>
  <p:clrMapOvr>
    <a:masterClrMapping/>
  </p:clrMapOvr>
  <mc:AlternateContent xmlns:mc="http://schemas.openxmlformats.org/markup-compatibility/2006">
    <mc:Choice xmlns:p14="http://schemas.microsoft.com/office/powerpoint/2010/main" Requires="p14">
      <p:transition p14:dur="1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fade">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fade">
                                      <p:cBhvr>
                                        <p:cTn id="2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magine 6">
            <a:extLst>
              <a:ext uri="{FF2B5EF4-FFF2-40B4-BE49-F238E27FC236}">
                <a16:creationId xmlns:a16="http://schemas.microsoft.com/office/drawing/2014/main" id="{899E46C9-F26B-4049-81F1-0C3123F24CBB}"/>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6096000" y="2824843"/>
            <a:ext cx="5624651" cy="3019695"/>
          </a:xfrm>
          <a:prstGeom prst="rect">
            <a:avLst/>
          </a:prstGeom>
        </p:spPr>
      </p:pic>
      <p:sp>
        <p:nvSpPr>
          <p:cNvPr id="8" name="CasellaDiTesto 7">
            <a:extLst>
              <a:ext uri="{FF2B5EF4-FFF2-40B4-BE49-F238E27FC236}">
                <a16:creationId xmlns:a16="http://schemas.microsoft.com/office/drawing/2014/main" id="{2B25AABC-3395-47AD-AFED-A374E84DA7DF}"/>
              </a:ext>
            </a:extLst>
          </p:cNvPr>
          <p:cNvSpPr txBox="1"/>
          <p:nvPr/>
        </p:nvSpPr>
        <p:spPr>
          <a:xfrm>
            <a:off x="6096000" y="932987"/>
            <a:ext cx="5708072" cy="369332"/>
          </a:xfrm>
          <a:prstGeom prst="rect">
            <a:avLst/>
          </a:prstGeom>
          <a:noFill/>
        </p:spPr>
        <p:txBody>
          <a:bodyPr wrap="square" rtlCol="0">
            <a:spAutoFit/>
          </a:bodyPr>
          <a:lstStyle/>
          <a:p>
            <a:pPr algn="just"/>
            <a:r>
              <a:rPr lang="en-US" b="1" dirty="0">
                <a:solidFill>
                  <a:schemeClr val="accent5">
                    <a:lumMod val="50000"/>
                  </a:schemeClr>
                </a:solidFill>
                <a:latin typeface="Comfortaa" pitchFamily="2" charset="0"/>
              </a:rPr>
              <a:t>WHAT DOES MAELSTROM DO?</a:t>
            </a:r>
          </a:p>
        </p:txBody>
      </p:sp>
      <p:pic>
        <p:nvPicPr>
          <p:cNvPr id="10" name="Immagine 9">
            <a:extLst>
              <a:ext uri="{FF2B5EF4-FFF2-40B4-BE49-F238E27FC236}">
                <a16:creationId xmlns:a16="http://schemas.microsoft.com/office/drawing/2014/main" id="{EAB23331-41AD-4AB5-B4AB-6CADC97A32AD}"/>
              </a:ext>
            </a:extLst>
          </p:cNvPr>
          <p:cNvPicPr>
            <a:picLocks noChangeAspect="1"/>
          </p:cNvPicPr>
          <p:nvPr/>
        </p:nvPicPr>
        <p:blipFill rotWithShape="1">
          <a:blip r:embed="rId3">
            <a:extLst>
              <a:ext uri="{28A0092B-C50C-407E-A947-70E740481C1C}">
                <a14:useLocalDpi xmlns:a14="http://schemas.microsoft.com/office/drawing/2010/main" val="0"/>
              </a:ext>
            </a:extLst>
          </a:blip>
          <a:srcRect t="5550" b="6296"/>
          <a:stretch/>
        </p:blipFill>
        <p:spPr>
          <a:xfrm>
            <a:off x="1" y="0"/>
            <a:ext cx="5852159" cy="5844538"/>
          </a:xfrm>
          <a:prstGeom prst="rect">
            <a:avLst/>
          </a:prstGeom>
        </p:spPr>
      </p:pic>
      <p:sp>
        <p:nvSpPr>
          <p:cNvPr id="11" name="CasellaDiTesto 10">
            <a:extLst>
              <a:ext uri="{FF2B5EF4-FFF2-40B4-BE49-F238E27FC236}">
                <a16:creationId xmlns:a16="http://schemas.microsoft.com/office/drawing/2014/main" id="{B277803A-8120-4C70-BCBA-82D91D8BF62A}"/>
              </a:ext>
            </a:extLst>
          </p:cNvPr>
          <p:cNvSpPr txBox="1"/>
          <p:nvPr/>
        </p:nvSpPr>
        <p:spPr>
          <a:xfrm>
            <a:off x="6096000" y="1464621"/>
            <a:ext cx="5708072" cy="1092607"/>
          </a:xfrm>
          <a:prstGeom prst="rect">
            <a:avLst/>
          </a:prstGeom>
          <a:noFill/>
        </p:spPr>
        <p:txBody>
          <a:bodyPr wrap="square" rtlCol="0">
            <a:spAutoFit/>
          </a:bodyPr>
          <a:lstStyle/>
          <a:p>
            <a:pPr algn="just"/>
            <a:r>
              <a:rPr lang="en-US" sz="1300" b="0" i="0" dirty="0">
                <a:solidFill>
                  <a:srgbClr val="5C6668"/>
                </a:solidFill>
                <a:effectLst/>
                <a:latin typeface="Montserrat" panose="00000500000000000000" pitchFamily="2" charset="0"/>
              </a:rPr>
              <a:t>MAELSTROM – </a:t>
            </a:r>
            <a:r>
              <a:rPr lang="en-US" sz="1300" b="0" i="0" dirty="0" err="1">
                <a:solidFill>
                  <a:srgbClr val="5C6668"/>
                </a:solidFill>
                <a:effectLst/>
                <a:latin typeface="Montserrat" panose="00000500000000000000" pitchFamily="2" charset="0"/>
              </a:rPr>
              <a:t>MArinE</a:t>
            </a:r>
            <a:r>
              <a:rPr lang="en-US" sz="1300" b="0" i="0" dirty="0">
                <a:solidFill>
                  <a:srgbClr val="5C6668"/>
                </a:solidFill>
                <a:effectLst/>
                <a:latin typeface="Montserrat" panose="00000500000000000000" pitchFamily="2" charset="0"/>
              </a:rPr>
              <a:t> Litter </a:t>
            </a:r>
            <a:r>
              <a:rPr lang="en-US" sz="1300" b="0" i="0" dirty="0" err="1">
                <a:solidFill>
                  <a:srgbClr val="5C6668"/>
                </a:solidFill>
                <a:effectLst/>
                <a:latin typeface="Montserrat" panose="00000500000000000000" pitchFamily="2" charset="0"/>
              </a:rPr>
              <a:t>SusTainable</a:t>
            </a:r>
            <a:r>
              <a:rPr lang="en-US" sz="1300" b="0" i="0" dirty="0">
                <a:solidFill>
                  <a:srgbClr val="5C6668"/>
                </a:solidFill>
                <a:effectLst/>
                <a:latin typeface="Montserrat" panose="00000500000000000000" pitchFamily="2" charset="0"/>
              </a:rPr>
              <a:t> </a:t>
            </a:r>
            <a:r>
              <a:rPr lang="en-US" sz="1300" b="0" i="0" dirty="0" err="1">
                <a:solidFill>
                  <a:srgbClr val="5C6668"/>
                </a:solidFill>
                <a:effectLst/>
                <a:latin typeface="Montserrat" panose="00000500000000000000" pitchFamily="2" charset="0"/>
              </a:rPr>
              <a:t>RemOval</a:t>
            </a:r>
            <a:r>
              <a:rPr lang="en-US" sz="1300" b="0" i="0" dirty="0">
                <a:solidFill>
                  <a:srgbClr val="5C6668"/>
                </a:solidFill>
                <a:effectLst/>
                <a:latin typeface="Montserrat" panose="00000500000000000000" pitchFamily="2" charset="0"/>
              </a:rPr>
              <a:t> and Management is a European Union funded project designed to develop and test sustainable technological solutions </a:t>
            </a:r>
            <a:r>
              <a:rPr lang="en-US" sz="1300" b="1" i="0" dirty="0">
                <a:solidFill>
                  <a:srgbClr val="5C6668"/>
                </a:solidFill>
                <a:effectLst/>
                <a:latin typeface="Montserrat" panose="00000500000000000000" pitchFamily="2" charset="0"/>
              </a:rPr>
              <a:t>for the removal and treatment of litter within river ecosystems, intercepting litter before it</a:t>
            </a:r>
            <a:r>
              <a:rPr lang="en-US" sz="1300" b="0" i="0" dirty="0">
                <a:solidFill>
                  <a:srgbClr val="5C6668"/>
                </a:solidFill>
                <a:effectLst/>
                <a:latin typeface="Montserrat" panose="00000500000000000000" pitchFamily="2" charset="0"/>
              </a:rPr>
              <a:t> enters the sea.</a:t>
            </a:r>
            <a:endParaRPr lang="en-US" sz="1300" b="1" i="0" dirty="0">
              <a:solidFill>
                <a:schemeClr val="accent5">
                  <a:lumMod val="50000"/>
                </a:schemeClr>
              </a:solidFill>
              <a:effectLst/>
              <a:latin typeface="Comfortaa" pitchFamily="2" charset="0"/>
            </a:endParaRPr>
          </a:p>
        </p:txBody>
      </p:sp>
    </p:spTree>
    <p:extLst>
      <p:ext uri="{BB962C8B-B14F-4D97-AF65-F5344CB8AC3E}">
        <p14:creationId xmlns:p14="http://schemas.microsoft.com/office/powerpoint/2010/main" val="7592242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10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1"/>
                                        </p:tgtEl>
                                        <p:attrNameLst>
                                          <p:attrName>style.visibility</p:attrName>
                                        </p:attrNameLst>
                                      </p:cBhvr>
                                      <p:to>
                                        <p:strVal val="visible"/>
                                      </p:to>
                                    </p:set>
                                    <p:animEffect transition="in" filter="fade">
                                      <p:cBhvr>
                                        <p:cTn id="17" dur="500"/>
                                        <p:tgtEl>
                                          <p:spTgt spid="1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fade">
                                      <p:cBhvr>
                                        <p:cTn id="2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descr="Immagine che contiene testo, lavagna&#10;&#10;Descrizione generata automaticamente">
            <a:extLst>
              <a:ext uri="{FF2B5EF4-FFF2-40B4-BE49-F238E27FC236}">
                <a16:creationId xmlns:a16="http://schemas.microsoft.com/office/drawing/2014/main" id="{B4F08D58-7C16-4F99-82A4-0CDA20AABF88}"/>
              </a:ext>
            </a:extLst>
          </p:cNvPr>
          <p:cNvPicPr>
            <a:picLocks noChangeAspect="1"/>
          </p:cNvPicPr>
          <p:nvPr/>
        </p:nvPicPr>
        <p:blipFill rotWithShape="1">
          <a:blip r:embed="rId2">
            <a:extLst>
              <a:ext uri="{28A0092B-C50C-407E-A947-70E740481C1C}">
                <a14:useLocalDpi xmlns:a14="http://schemas.microsoft.com/office/drawing/2010/main" val="0"/>
              </a:ext>
            </a:extLst>
          </a:blip>
          <a:srcRect t="22344" b="17766"/>
          <a:stretch/>
        </p:blipFill>
        <p:spPr>
          <a:xfrm>
            <a:off x="0" y="0"/>
            <a:ext cx="12192000" cy="4563688"/>
          </a:xfrm>
          <a:prstGeom prst="rect">
            <a:avLst/>
          </a:prstGeom>
        </p:spPr>
      </p:pic>
      <p:sp>
        <p:nvSpPr>
          <p:cNvPr id="8" name="CasellaDiTesto 7">
            <a:extLst>
              <a:ext uri="{FF2B5EF4-FFF2-40B4-BE49-F238E27FC236}">
                <a16:creationId xmlns:a16="http://schemas.microsoft.com/office/drawing/2014/main" id="{2B25AABC-3395-47AD-AFED-A374E84DA7DF}"/>
              </a:ext>
            </a:extLst>
          </p:cNvPr>
          <p:cNvSpPr txBox="1"/>
          <p:nvPr/>
        </p:nvSpPr>
        <p:spPr>
          <a:xfrm>
            <a:off x="2304472" y="4743753"/>
            <a:ext cx="7583055" cy="1015663"/>
          </a:xfrm>
          <a:prstGeom prst="rect">
            <a:avLst/>
          </a:prstGeom>
          <a:noFill/>
        </p:spPr>
        <p:txBody>
          <a:bodyPr wrap="square" rtlCol="0">
            <a:spAutoFit/>
          </a:bodyPr>
          <a:lstStyle/>
          <a:p>
            <a:pPr algn="ctr"/>
            <a:r>
              <a:rPr lang="en-US" b="1" dirty="0">
                <a:solidFill>
                  <a:schemeClr val="accent5">
                    <a:lumMod val="50000"/>
                  </a:schemeClr>
                </a:solidFill>
                <a:latin typeface="Comfortaa" pitchFamily="2" charset="0"/>
              </a:rPr>
              <a:t>STEP 1 : IDENTIFY</a:t>
            </a:r>
          </a:p>
          <a:p>
            <a:pPr algn="just"/>
            <a:r>
              <a:rPr lang="en-US" sz="1400" i="0" dirty="0">
                <a:solidFill>
                  <a:srgbClr val="5C6668"/>
                </a:solidFill>
                <a:effectLst/>
                <a:latin typeface="Montserrat" panose="00000500000000000000" pitchFamily="2" charset="0"/>
              </a:rPr>
              <a:t>Our action starts from modelling litter trajectories to identify its accumulation hotspots. We then proceed with an environmental assessment to understand how litter is impacting the surrounding ecosystem.</a:t>
            </a:r>
            <a:endParaRPr lang="en-US" i="0" dirty="0">
              <a:solidFill>
                <a:schemeClr val="accent5">
                  <a:lumMod val="50000"/>
                </a:schemeClr>
              </a:solidFill>
              <a:effectLst/>
              <a:latin typeface="Comfortaa" pitchFamily="2" charset="0"/>
            </a:endParaRPr>
          </a:p>
        </p:txBody>
      </p:sp>
    </p:spTree>
    <p:extLst>
      <p:ext uri="{BB962C8B-B14F-4D97-AF65-F5344CB8AC3E}">
        <p14:creationId xmlns:p14="http://schemas.microsoft.com/office/powerpoint/2010/main" val="2614960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4F08D58-7C16-4F99-82A4-0CDA20AABF88}"/>
              </a:ext>
            </a:extLst>
          </p:cNvPr>
          <p:cNvPicPr>
            <a:picLocks noChangeAspect="1"/>
          </p:cNvPicPr>
          <p:nvPr/>
        </p:nvPicPr>
        <p:blipFill rotWithShape="1">
          <a:blip r:embed="rId2">
            <a:extLst>
              <a:ext uri="{28A0092B-C50C-407E-A947-70E740481C1C}">
                <a14:useLocalDpi xmlns:a14="http://schemas.microsoft.com/office/drawing/2010/main" val="0"/>
              </a:ext>
            </a:extLst>
          </a:blip>
          <a:srcRect t="14322" b="25788"/>
          <a:stretch/>
        </p:blipFill>
        <p:spPr>
          <a:xfrm>
            <a:off x="0" y="0"/>
            <a:ext cx="12192000" cy="4563688"/>
          </a:xfrm>
          <a:prstGeom prst="rect">
            <a:avLst/>
          </a:prstGeom>
        </p:spPr>
      </p:pic>
      <p:sp>
        <p:nvSpPr>
          <p:cNvPr id="8" name="CasellaDiTesto 7">
            <a:extLst>
              <a:ext uri="{FF2B5EF4-FFF2-40B4-BE49-F238E27FC236}">
                <a16:creationId xmlns:a16="http://schemas.microsoft.com/office/drawing/2014/main" id="{2B25AABC-3395-47AD-AFED-A374E84DA7DF}"/>
              </a:ext>
            </a:extLst>
          </p:cNvPr>
          <p:cNvSpPr txBox="1"/>
          <p:nvPr/>
        </p:nvSpPr>
        <p:spPr>
          <a:xfrm>
            <a:off x="2181628" y="4735440"/>
            <a:ext cx="7828743" cy="1015663"/>
          </a:xfrm>
          <a:prstGeom prst="rect">
            <a:avLst/>
          </a:prstGeom>
          <a:noFill/>
        </p:spPr>
        <p:txBody>
          <a:bodyPr wrap="square" rtlCol="0">
            <a:spAutoFit/>
          </a:bodyPr>
          <a:lstStyle/>
          <a:p>
            <a:pPr algn="ctr"/>
            <a:r>
              <a:rPr lang="en-US" b="1" dirty="0">
                <a:solidFill>
                  <a:schemeClr val="accent5">
                    <a:lumMod val="50000"/>
                  </a:schemeClr>
                </a:solidFill>
                <a:latin typeface="Comfortaa" pitchFamily="2" charset="0"/>
              </a:rPr>
              <a:t>STEP 2 : REMOVE</a:t>
            </a:r>
          </a:p>
          <a:p>
            <a:pPr algn="just"/>
            <a:r>
              <a:rPr lang="en-US" sz="1400" b="0" i="0" dirty="0">
                <a:solidFill>
                  <a:srgbClr val="5C6668"/>
                </a:solidFill>
                <a:effectLst/>
                <a:latin typeface="Montserrat" panose="00000500000000000000" pitchFamily="2" charset="0"/>
              </a:rPr>
              <a:t>The second step it to implement one of the two MAELSTROM’s removal technologies – the Bubble Barrier and the underwater cable robot – for litter removal, either from the riverbed or the water column, depending on the river settings.</a:t>
            </a:r>
            <a:endParaRPr lang="en-US" b="1" i="0" dirty="0">
              <a:solidFill>
                <a:schemeClr val="accent5">
                  <a:lumMod val="50000"/>
                </a:schemeClr>
              </a:solidFill>
              <a:effectLst/>
              <a:latin typeface="Comfortaa" pitchFamily="2" charset="0"/>
            </a:endParaRPr>
          </a:p>
        </p:txBody>
      </p:sp>
    </p:spTree>
    <p:extLst>
      <p:ext uri="{BB962C8B-B14F-4D97-AF65-F5344CB8AC3E}">
        <p14:creationId xmlns:p14="http://schemas.microsoft.com/office/powerpoint/2010/main" val="4052567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4F08D58-7C16-4F99-82A4-0CDA20AABF88}"/>
              </a:ext>
            </a:extLst>
          </p:cNvPr>
          <p:cNvPicPr>
            <a:picLocks noChangeAspect="1"/>
          </p:cNvPicPr>
          <p:nvPr/>
        </p:nvPicPr>
        <p:blipFill rotWithShape="1">
          <a:blip r:embed="rId2">
            <a:extLst>
              <a:ext uri="{28A0092B-C50C-407E-A947-70E740481C1C}">
                <a14:useLocalDpi xmlns:a14="http://schemas.microsoft.com/office/drawing/2010/main" val="0"/>
              </a:ext>
            </a:extLst>
          </a:blip>
          <a:srcRect t="5001" b="35110"/>
          <a:stretch/>
        </p:blipFill>
        <p:spPr>
          <a:xfrm>
            <a:off x="0" y="0"/>
            <a:ext cx="12192000" cy="4563688"/>
          </a:xfrm>
          <a:prstGeom prst="rect">
            <a:avLst/>
          </a:prstGeom>
        </p:spPr>
      </p:pic>
      <p:sp>
        <p:nvSpPr>
          <p:cNvPr id="8" name="CasellaDiTesto 7">
            <a:extLst>
              <a:ext uri="{FF2B5EF4-FFF2-40B4-BE49-F238E27FC236}">
                <a16:creationId xmlns:a16="http://schemas.microsoft.com/office/drawing/2014/main" id="{2B25AABC-3395-47AD-AFED-A374E84DA7DF}"/>
              </a:ext>
            </a:extLst>
          </p:cNvPr>
          <p:cNvSpPr txBox="1"/>
          <p:nvPr/>
        </p:nvSpPr>
        <p:spPr>
          <a:xfrm>
            <a:off x="2181628" y="4735440"/>
            <a:ext cx="7828743" cy="1015663"/>
          </a:xfrm>
          <a:prstGeom prst="rect">
            <a:avLst/>
          </a:prstGeom>
          <a:noFill/>
        </p:spPr>
        <p:txBody>
          <a:bodyPr wrap="square" rtlCol="0">
            <a:spAutoFit/>
          </a:bodyPr>
          <a:lstStyle/>
          <a:p>
            <a:pPr algn="ctr"/>
            <a:r>
              <a:rPr lang="en-US" b="1" dirty="0">
                <a:solidFill>
                  <a:schemeClr val="accent5">
                    <a:lumMod val="50000"/>
                  </a:schemeClr>
                </a:solidFill>
                <a:latin typeface="Comfortaa" pitchFamily="2" charset="0"/>
              </a:rPr>
              <a:t>STEP 3 : RECYCLE</a:t>
            </a:r>
          </a:p>
          <a:p>
            <a:pPr algn="just"/>
            <a:r>
              <a:rPr lang="en-US" sz="1400" b="0" i="0" dirty="0">
                <a:solidFill>
                  <a:srgbClr val="5C6668"/>
                </a:solidFill>
                <a:effectLst/>
                <a:latin typeface="Montserrat" panose="00000500000000000000" pitchFamily="2" charset="0"/>
              </a:rPr>
              <a:t>The removed litter will go through advanced recycling processes which will allow the regenerated materials to re-enter the industrial supply chain. Examples are chemical precursors, polymers and other materials useful for industrial purposes.</a:t>
            </a:r>
            <a:endParaRPr lang="en-US" b="1" i="0" dirty="0">
              <a:solidFill>
                <a:schemeClr val="accent5">
                  <a:lumMod val="50000"/>
                </a:schemeClr>
              </a:solidFill>
              <a:effectLst/>
              <a:latin typeface="Comfortaa" pitchFamily="2" charset="0"/>
            </a:endParaRPr>
          </a:p>
        </p:txBody>
      </p:sp>
    </p:spTree>
    <p:extLst>
      <p:ext uri="{BB962C8B-B14F-4D97-AF65-F5344CB8AC3E}">
        <p14:creationId xmlns:p14="http://schemas.microsoft.com/office/powerpoint/2010/main" val="764950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4F08D58-7C16-4F99-82A4-0CDA20AABF88}"/>
              </a:ext>
            </a:extLst>
          </p:cNvPr>
          <p:cNvPicPr>
            <a:picLocks noChangeAspect="1"/>
          </p:cNvPicPr>
          <p:nvPr/>
        </p:nvPicPr>
        <p:blipFill rotWithShape="1">
          <a:blip r:embed="rId2">
            <a:extLst>
              <a:ext uri="{28A0092B-C50C-407E-A947-70E740481C1C}">
                <a14:useLocalDpi xmlns:a14="http://schemas.microsoft.com/office/drawing/2010/main" val="0"/>
              </a:ext>
            </a:extLst>
          </a:blip>
          <a:srcRect t="32600" b="7510"/>
          <a:stretch/>
        </p:blipFill>
        <p:spPr>
          <a:xfrm>
            <a:off x="0" y="0"/>
            <a:ext cx="12192000" cy="4563688"/>
          </a:xfrm>
          <a:prstGeom prst="rect">
            <a:avLst/>
          </a:prstGeom>
        </p:spPr>
      </p:pic>
      <p:sp>
        <p:nvSpPr>
          <p:cNvPr id="8" name="CasellaDiTesto 7">
            <a:extLst>
              <a:ext uri="{FF2B5EF4-FFF2-40B4-BE49-F238E27FC236}">
                <a16:creationId xmlns:a16="http://schemas.microsoft.com/office/drawing/2014/main" id="{2B25AABC-3395-47AD-AFED-A374E84DA7DF}"/>
              </a:ext>
            </a:extLst>
          </p:cNvPr>
          <p:cNvSpPr txBox="1"/>
          <p:nvPr/>
        </p:nvSpPr>
        <p:spPr>
          <a:xfrm>
            <a:off x="2181628" y="4735440"/>
            <a:ext cx="7828743" cy="1015663"/>
          </a:xfrm>
          <a:prstGeom prst="rect">
            <a:avLst/>
          </a:prstGeom>
          <a:noFill/>
        </p:spPr>
        <p:txBody>
          <a:bodyPr wrap="square" rtlCol="0">
            <a:spAutoFit/>
          </a:bodyPr>
          <a:lstStyle/>
          <a:p>
            <a:pPr algn="ctr"/>
            <a:r>
              <a:rPr lang="en-US" b="1" dirty="0">
                <a:solidFill>
                  <a:schemeClr val="accent5">
                    <a:lumMod val="50000"/>
                  </a:schemeClr>
                </a:solidFill>
                <a:latin typeface="Comfortaa" pitchFamily="2" charset="0"/>
              </a:rPr>
              <a:t>STEP 4 : MARKETIZE</a:t>
            </a:r>
          </a:p>
          <a:p>
            <a:pPr algn="just"/>
            <a:r>
              <a:rPr lang="en-US" sz="1400" b="0" i="0" dirty="0">
                <a:solidFill>
                  <a:srgbClr val="5C6668"/>
                </a:solidFill>
                <a:effectLst/>
                <a:latin typeface="Montserrat" panose="00000500000000000000" pitchFamily="2" charset="0"/>
              </a:rPr>
              <a:t>Moreover, we will use a prototype based on low-temperature pyrolysis capable of producing second-generation fuel, which in turn will be used to power the removal technologies within the project… creating a self-feeding cycle!</a:t>
            </a:r>
            <a:endParaRPr lang="en-US" b="1" i="0" dirty="0">
              <a:solidFill>
                <a:schemeClr val="accent5">
                  <a:lumMod val="50000"/>
                </a:schemeClr>
              </a:solidFill>
              <a:effectLst/>
              <a:latin typeface="Comfortaa" pitchFamily="2" charset="0"/>
            </a:endParaRPr>
          </a:p>
        </p:txBody>
      </p:sp>
    </p:spTree>
    <p:extLst>
      <p:ext uri="{BB962C8B-B14F-4D97-AF65-F5344CB8AC3E}">
        <p14:creationId xmlns:p14="http://schemas.microsoft.com/office/powerpoint/2010/main" val="17678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4F08D58-7C16-4F99-82A4-0CDA20AABF88}"/>
              </a:ext>
            </a:extLst>
          </p:cNvPr>
          <p:cNvPicPr>
            <a:picLocks noChangeAspect="1"/>
          </p:cNvPicPr>
          <p:nvPr/>
        </p:nvPicPr>
        <p:blipFill rotWithShape="1">
          <a:blip r:embed="rId2">
            <a:extLst>
              <a:ext uri="{28A0092B-C50C-407E-A947-70E740481C1C}">
                <a14:useLocalDpi xmlns:a14="http://schemas.microsoft.com/office/drawing/2010/main" val="0"/>
              </a:ext>
            </a:extLst>
          </a:blip>
          <a:srcRect t="19898" b="11866"/>
          <a:stretch/>
        </p:blipFill>
        <p:spPr>
          <a:xfrm>
            <a:off x="0" y="0"/>
            <a:ext cx="12192000" cy="4971010"/>
          </a:xfrm>
          <a:prstGeom prst="rect">
            <a:avLst/>
          </a:prstGeom>
        </p:spPr>
      </p:pic>
      <p:sp>
        <p:nvSpPr>
          <p:cNvPr id="8" name="CasellaDiTesto 7">
            <a:extLst>
              <a:ext uri="{FF2B5EF4-FFF2-40B4-BE49-F238E27FC236}">
                <a16:creationId xmlns:a16="http://schemas.microsoft.com/office/drawing/2014/main" id="{2B25AABC-3395-47AD-AFED-A374E84DA7DF}"/>
              </a:ext>
            </a:extLst>
          </p:cNvPr>
          <p:cNvSpPr txBox="1"/>
          <p:nvPr/>
        </p:nvSpPr>
        <p:spPr>
          <a:xfrm>
            <a:off x="1741516" y="5043010"/>
            <a:ext cx="8708967" cy="1015663"/>
          </a:xfrm>
          <a:prstGeom prst="rect">
            <a:avLst/>
          </a:prstGeom>
          <a:noFill/>
        </p:spPr>
        <p:txBody>
          <a:bodyPr wrap="square" rtlCol="0">
            <a:spAutoFit/>
          </a:bodyPr>
          <a:lstStyle/>
          <a:p>
            <a:pPr algn="ctr"/>
            <a:r>
              <a:rPr lang="en-US" b="1" i="0" dirty="0">
                <a:solidFill>
                  <a:schemeClr val="accent5">
                    <a:lumMod val="50000"/>
                  </a:schemeClr>
                </a:solidFill>
                <a:effectLst/>
                <a:latin typeface="Comfortaa" pitchFamily="2" charset="0"/>
              </a:rPr>
              <a:t>WHAT’S IN FOR ME</a:t>
            </a:r>
            <a:endParaRPr lang="en-US" b="1" dirty="0">
              <a:solidFill>
                <a:schemeClr val="accent5">
                  <a:lumMod val="50000"/>
                </a:schemeClr>
              </a:solidFill>
              <a:latin typeface="Comfortaa" pitchFamily="2" charset="0"/>
            </a:endParaRPr>
          </a:p>
          <a:p>
            <a:pPr algn="just"/>
            <a:r>
              <a:rPr lang="en-US" sz="1400" b="0" i="0" dirty="0">
                <a:solidFill>
                  <a:srgbClr val="5C6668"/>
                </a:solidFill>
                <a:effectLst/>
                <a:latin typeface="Montserrat" panose="00000500000000000000" pitchFamily="2" charset="0"/>
              </a:rPr>
              <a:t>The protection of the environment requires multi-disciplinary efforts. For this reason, MAELSTROM will not only be a project exclusively based on science and technology, but also on the active engagement of citizens: find out how you can be part of the movement!</a:t>
            </a:r>
            <a:endParaRPr lang="en-US" sz="1400" b="1" i="0" dirty="0">
              <a:solidFill>
                <a:schemeClr val="accent5">
                  <a:lumMod val="50000"/>
                </a:schemeClr>
              </a:solidFill>
              <a:effectLst/>
              <a:latin typeface="Comfortaa" pitchFamily="2" charset="0"/>
            </a:endParaRPr>
          </a:p>
        </p:txBody>
      </p:sp>
    </p:spTree>
    <p:extLst>
      <p:ext uri="{BB962C8B-B14F-4D97-AF65-F5344CB8AC3E}">
        <p14:creationId xmlns:p14="http://schemas.microsoft.com/office/powerpoint/2010/main" val="37082060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grpId="0" nodeType="click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magine 2">
            <a:extLst>
              <a:ext uri="{FF2B5EF4-FFF2-40B4-BE49-F238E27FC236}">
                <a16:creationId xmlns:a16="http://schemas.microsoft.com/office/drawing/2014/main" id="{B4F08D58-7C16-4F99-82A4-0CDA20AABF88}"/>
              </a:ext>
            </a:extLst>
          </p:cNvPr>
          <p:cNvPicPr>
            <a:picLocks noChangeAspect="1"/>
          </p:cNvPicPr>
          <p:nvPr/>
        </p:nvPicPr>
        <p:blipFill rotWithShape="1">
          <a:blip r:embed="rId2">
            <a:extLst>
              <a:ext uri="{28A0092B-C50C-407E-A947-70E740481C1C}">
                <a14:useLocalDpi xmlns:a14="http://schemas.microsoft.com/office/drawing/2010/main" val="0"/>
              </a:ext>
            </a:extLst>
          </a:blip>
          <a:srcRect t="5650" b="17381"/>
          <a:stretch/>
        </p:blipFill>
        <p:spPr>
          <a:xfrm>
            <a:off x="0" y="0"/>
            <a:ext cx="12192000" cy="5865090"/>
          </a:xfrm>
          <a:prstGeom prst="rect">
            <a:avLst/>
          </a:prstGeom>
        </p:spPr>
      </p:pic>
    </p:spTree>
    <p:extLst>
      <p:ext uri="{BB962C8B-B14F-4D97-AF65-F5344CB8AC3E}">
        <p14:creationId xmlns:p14="http://schemas.microsoft.com/office/powerpoint/2010/main" val="33952391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i Office">
  <a:themeElements>
    <a:clrScheme name="Tema di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ema di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ema di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ee47bb07-ff6c-45e4-a472-e335d3e72435">
      <Terms xmlns="http://schemas.microsoft.com/office/infopath/2007/PartnerControls"/>
    </lcf76f155ced4ddcb4097134ff3c332f>
    <TaxCatchAll xmlns="0c045ebb-d67c-485d-ba1d-95d4fd77f8b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o" ma:contentTypeID="0x0101004724E47EEB11AA4B9C1210095DD574AC" ma:contentTypeVersion="14" ma:contentTypeDescription="Creare un nuovo documento." ma:contentTypeScope="" ma:versionID="a145fb32d263274654b9021c30d33e68">
  <xsd:schema xmlns:xsd="http://www.w3.org/2001/XMLSchema" xmlns:xs="http://www.w3.org/2001/XMLSchema" xmlns:p="http://schemas.microsoft.com/office/2006/metadata/properties" xmlns:ns2="ee47bb07-ff6c-45e4-a472-e335d3e72435" xmlns:ns3="0c045ebb-d67c-485d-ba1d-95d4fd77f8b9" targetNamespace="http://schemas.microsoft.com/office/2006/metadata/properties" ma:root="true" ma:fieldsID="a5f9c353ef5b4acb37455b04f95e0be4" ns2:_="" ns3:_="">
    <xsd:import namespace="ee47bb07-ff6c-45e4-a472-e335d3e72435"/>
    <xsd:import namespace="0c045ebb-d67c-485d-ba1d-95d4fd77f8b9"/>
    <xsd:element name="properties">
      <xsd:complexType>
        <xsd:sequence>
          <xsd:element name="documentManagement">
            <xsd:complexType>
              <xsd:all>
                <xsd:element ref="ns2:MediaServiceMetadata" minOccurs="0"/>
                <xsd:element ref="ns2:MediaServiceFastMetadata" minOccurs="0"/>
                <xsd:element ref="ns2:MediaServiceAutoTags" minOccurs="0"/>
                <xsd:element ref="ns2:MediaServiceOCR" minOccurs="0"/>
                <xsd:element ref="ns2:MediaServiceGenerationTime" minOccurs="0"/>
                <xsd:element ref="ns2:MediaServiceEventHashCode" minOccurs="0"/>
                <xsd:element ref="ns2:MediaServiceAutoKeyPoints" minOccurs="0"/>
                <xsd:element ref="ns2:MediaServiceKeyPoints" minOccurs="0"/>
                <xsd:element ref="ns2:MediaServiceDateTaken" minOccurs="0"/>
                <xsd:element ref="ns2:MediaServiceLocation" minOccurs="0"/>
                <xsd:element ref="ns2:MediaLengthInSeconds" minOccurs="0"/>
                <xsd:element ref="ns2:lcf76f155ced4ddcb4097134ff3c332f" minOccurs="0"/>
                <xsd:element ref="ns3:TaxCatchAl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47bb07-ff6c-45e4-a472-e335d3e7243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element name="MediaLengthInSeconds" ma:index="18" nillable="true" ma:displayName="Length (seconds)"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Tag immagine" ma:readOnly="false" ma:fieldId="{5cf76f15-5ced-4ddc-b409-7134ff3c332f}" ma:taxonomyMulti="true" ma:sspId="d327cc8c-0af7-43f1-af81-b340761e30ed" ma:termSetId="09814cd3-568e-fe90-9814-8d621ff8fb84" ma:anchorId="fba54fb3-c3e1-fe81-a776-ca4b69148c4d" ma:open="true" ma:isKeyword="false">
      <xsd:complexType>
        <xsd:sequence>
          <xsd:element ref="pc:Terms" minOccurs="0" maxOccurs="1"/>
        </xsd:sequence>
      </xsd:complexType>
    </xsd:element>
  </xsd:schema>
  <xsd:schema xmlns:xsd="http://www.w3.org/2001/XMLSchema" xmlns:xs="http://www.w3.org/2001/XMLSchema" xmlns:dms="http://schemas.microsoft.com/office/2006/documentManagement/types" xmlns:pc="http://schemas.microsoft.com/office/infopath/2007/PartnerControls" targetNamespace="0c045ebb-d67c-485d-ba1d-95d4fd77f8b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c5824300-9c7b-4485-ab39-8f571072ae4e}" ma:internalName="TaxCatchAll" ma:showField="CatchAllData" ma:web="0c045ebb-d67c-485d-ba1d-95d4fd77f8b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i contenuto"/>
        <xsd:element ref="dc:title" minOccurs="0" maxOccurs="1" ma:index="4" ma:displayName="Tito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C3818746-C931-46B3-9ADF-6E22D7B9120F}">
  <ds:schemaRefs>
    <ds:schemaRef ds:uri="0c045ebb-d67c-485d-ba1d-95d4fd77f8b9"/>
    <ds:schemaRef ds:uri="http://www.w3.org/XML/1998/namespace"/>
    <ds:schemaRef ds:uri="ee47bb07-ff6c-45e4-a472-e335d3e72435"/>
    <ds:schemaRef ds:uri="http://purl.org/dc/terms/"/>
    <ds:schemaRef ds:uri="http://schemas.microsoft.com/office/2006/documentManagement/types"/>
    <ds:schemaRef ds:uri="http://schemas.microsoft.com/office/2006/metadata/properties"/>
    <ds:schemaRef ds:uri="http://purl.org/dc/elements/1.1/"/>
    <ds:schemaRef ds:uri="http://purl.org/dc/dcmitype/"/>
    <ds:schemaRef ds:uri="http://schemas.microsoft.com/office/infopath/2007/PartnerControls"/>
    <ds:schemaRef ds:uri="http://schemas.openxmlformats.org/package/2006/metadata/core-properties"/>
  </ds:schemaRefs>
</ds:datastoreItem>
</file>

<file path=customXml/itemProps2.xml><?xml version="1.0" encoding="utf-8"?>
<ds:datastoreItem xmlns:ds="http://schemas.openxmlformats.org/officeDocument/2006/customXml" ds:itemID="{EC2B17D0-C045-4243-A4C6-1511F7816864}">
  <ds:schemaRefs>
    <ds:schemaRef ds:uri="http://schemas.microsoft.com/sharepoint/v3/contenttype/forms"/>
  </ds:schemaRefs>
</ds:datastoreItem>
</file>

<file path=customXml/itemProps3.xml><?xml version="1.0" encoding="utf-8"?>
<ds:datastoreItem xmlns:ds="http://schemas.openxmlformats.org/officeDocument/2006/customXml" ds:itemID="{BBAB40F2-57D3-4E28-9148-F7627D06D73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47bb07-ff6c-45e4-a472-e335d3e72435"/>
    <ds:schemaRef ds:uri="0c045ebb-d67c-485d-ba1d-95d4fd77f8b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454</Words>
  <Application>Microsoft Office PowerPoint</Application>
  <PresentationFormat>Widescreen</PresentationFormat>
  <Paragraphs>21</Paragraphs>
  <Slides>10</Slides>
  <Notes>0</Notes>
  <HiddenSlides>0</HiddenSlides>
  <MMClips>0</MMClips>
  <ScaleCrop>false</ScaleCrop>
  <HeadingPairs>
    <vt:vector size="6" baseType="variant">
      <vt:variant>
        <vt:lpstr>Caratteri utilizzati</vt:lpstr>
      </vt:variant>
      <vt:variant>
        <vt:i4>5</vt:i4>
      </vt:variant>
      <vt:variant>
        <vt:lpstr>Tema</vt:lpstr>
      </vt:variant>
      <vt:variant>
        <vt:i4>1</vt:i4>
      </vt:variant>
      <vt:variant>
        <vt:lpstr>Titoli diapositive</vt:lpstr>
      </vt:variant>
      <vt:variant>
        <vt:i4>10</vt:i4>
      </vt:variant>
    </vt:vector>
  </HeadingPairs>
  <TitlesOfParts>
    <vt:vector size="16" baseType="lpstr">
      <vt:lpstr>Arial</vt:lpstr>
      <vt:lpstr>Calibri</vt:lpstr>
      <vt:lpstr>Calibri Light</vt:lpstr>
      <vt:lpstr>Comfortaa</vt:lpstr>
      <vt:lpstr>Montserrat</vt: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Rita Visigalli</dc:creator>
  <cp:lastModifiedBy>Rita Visigalli</cp:lastModifiedBy>
  <cp:revision>26</cp:revision>
  <dcterms:created xsi:type="dcterms:W3CDTF">2020-11-06T07:34:22Z</dcterms:created>
  <dcterms:modified xsi:type="dcterms:W3CDTF">2022-06-06T10:01:24Z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0x0101004724E47EEB11AA4B9C1210095DD574AC</vt:lpwstr>
  </property>
  <property fmtid="{D5CDD505-2E9C-101B-9397-08002B2CF9AE}" pid="3" name="MediaServiceImageTags">
    <vt:lpwstr/>
  </property>
</Properties>
</file>